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3" r:id="rId2"/>
    <p:sldId id="453" r:id="rId3"/>
    <p:sldId id="454" r:id="rId4"/>
    <p:sldId id="467" r:id="rId5"/>
    <p:sldId id="455" r:id="rId6"/>
    <p:sldId id="460" r:id="rId7"/>
    <p:sldId id="465" r:id="rId8"/>
    <p:sldId id="470" r:id="rId9"/>
    <p:sldId id="461" r:id="rId10"/>
    <p:sldId id="471" r:id="rId11"/>
    <p:sldId id="472" r:id="rId12"/>
    <p:sldId id="473" r:id="rId13"/>
    <p:sldId id="466" r:id="rId14"/>
    <p:sldId id="462" r:id="rId15"/>
    <p:sldId id="463" r:id="rId16"/>
    <p:sldId id="464" r:id="rId17"/>
    <p:sldId id="469" r:id="rId18"/>
    <p:sldId id="468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9" autoAdjust="0"/>
    <p:restoredTop sz="93248" autoAdjust="0"/>
  </p:normalViewPr>
  <p:slideViewPr>
    <p:cSldViewPr>
      <p:cViewPr>
        <p:scale>
          <a:sx n="60" d="100"/>
          <a:sy n="60" d="100"/>
        </p:scale>
        <p:origin x="-16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0EAB740-D6E7-49EF-A405-07D15B24EDFD}" type="datetimeFigureOut">
              <a:rPr lang="es-ES" smtClean="0"/>
              <a:pPr/>
              <a:t>16/10/2011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6806DB-1025-41D1-A13F-D00EFF55CF9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942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3B9F23-1583-453E-9481-E34333011750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CDF3A9-03F2-4A19-A195-53C2EC427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2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67802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743200"/>
            <a:ext cx="6781800" cy="1828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EAFB-839E-479F-8279-28E556B0FD0C}" type="datetime1">
              <a:rPr lang="en-US" smtClean="0"/>
              <a:pPr/>
              <a:t>10/16/2011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0"/>
            <a:ext cx="304800" cy="228600"/>
          </a:xfrm>
          <a:noFill/>
        </p:spPr>
        <p:txBody>
          <a:bodyPr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77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banner-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68578"/>
            <a:ext cx="9144000" cy="1089422"/>
          </a:xfrm>
          <a:prstGeom prst="rect">
            <a:avLst/>
          </a:prstGeom>
        </p:spPr>
      </p:pic>
      <p:pic>
        <p:nvPicPr>
          <p:cNvPr id="11" name="Picture 10" descr="logo-une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0" y="220981"/>
            <a:ext cx="457200" cy="541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nner-v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6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ogo-une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20663"/>
            <a:ext cx="4572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934200" cy="5635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9140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75396-C394-4469-B1E5-34B22BE8191F}" type="datetime1">
              <a:rPr lang="en-US"/>
              <a:pPr/>
              <a:t>10/16/2011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0"/>
            <a:ext cx="304800" cy="228600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fld id="{07602013-8C6A-43B4-A7D7-87BB9B961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3C4D-6180-47A0-868C-D4734F0F0E6E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280A-04C6-439D-84A8-7230B31D1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.org/" TargetMode="External"/><Relationship Id="rId2" Type="http://schemas.openxmlformats.org/officeDocument/2006/relationships/hyperlink" Target="http://www.pnuma.org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redpycs.net/" TargetMode="External"/><Relationship Id="rId4" Type="http://schemas.openxmlformats.org/officeDocument/2006/relationships/hyperlink" Target="http://www.unep.fr/sc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52536" y="0"/>
            <a:ext cx="9144000" cy="6858000"/>
            <a:chOff x="0" y="0"/>
            <a:chExt cx="9144000" cy="6858000"/>
          </a:xfrm>
        </p:grpSpPr>
        <p:pic>
          <p:nvPicPr>
            <p:cNvPr id="13" name="Picture 12" descr="home-new-blan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 descr="logo-une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220981"/>
              <a:ext cx="457200" cy="541019"/>
            </a:xfrm>
            <a:prstGeom prst="rect">
              <a:avLst/>
            </a:prstGeom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76672" y="1484784"/>
            <a:ext cx="7543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3600" b="1" i="1" dirty="0" smtClean="0">
                <a:solidFill>
                  <a:srgbClr val="243F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Las Compras Publicas </a:t>
            </a:r>
            <a:r>
              <a:rPr lang="es-EC" sz="3600" b="1" i="1" dirty="0" smtClean="0">
                <a:solidFill>
                  <a:srgbClr val="243F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Sostenibles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47664" y="2924944"/>
            <a:ext cx="6705600" cy="102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VII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Conferencia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Anual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sobre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Compras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Gubernamentales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Américas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Santo Domingo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18-20/10/2011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839200" y="0"/>
            <a:ext cx="3048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5BC76-B054-4BDA-8973-16849BE35F8F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598748" y="4800600"/>
          <a:ext cx="1693332" cy="762000"/>
        </p:xfrm>
        <a:graphic>
          <a:graphicData uri="http://schemas.openxmlformats.org/presentationml/2006/ole">
            <p:oleObj spid="_x0000_s62467" name="Photo Editor Photo" r:id="rId5" imgW="14060863" imgH="6323810" progId="">
              <p:embed/>
            </p:oleObj>
          </a:graphicData>
        </a:graphic>
      </p:graphicFrame>
      <p:pic>
        <p:nvPicPr>
          <p:cNvPr id="11" name="Picture 7" descr="logo e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800600"/>
            <a:ext cx="9994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Francophonie_3c_pet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7302" y="4876800"/>
            <a:ext cx="1543050" cy="6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marrakech2b7cs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28600"/>
            <a:ext cx="609600" cy="66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633190"/>
            <a:ext cx="6934200" cy="563562"/>
          </a:xfrm>
        </p:spPr>
        <p:txBody>
          <a:bodyPr>
            <a:noAutofit/>
          </a:bodyPr>
          <a:lstStyle/>
          <a:p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Recomendaciones/conclusiones </a:t>
            </a: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principales </a:t>
            </a:r>
            <a:b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Marco </a:t>
            </a: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institucional</a:t>
            </a:r>
          </a:p>
        </p:txBody>
      </p:sp>
      <p:sp>
        <p:nvSpPr>
          <p:cNvPr id="12291" name="Content Placeholder 12"/>
          <p:cNvSpPr>
            <a:spLocks noGrp="1"/>
          </p:cNvSpPr>
          <p:nvPr>
            <p:ph idx="1"/>
          </p:nvPr>
        </p:nvSpPr>
        <p:spPr bwMode="auto">
          <a:xfrm>
            <a:off x="1295400" y="2132856"/>
            <a:ext cx="7391400" cy="3993307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 smtClean="0"/>
              <a:t>Importancia de la selección del Punto Focal Nacional y de la composición </a:t>
            </a:r>
            <a:r>
              <a:rPr lang="es-ES_tradnl" dirty="0" smtClean="0"/>
              <a:t>del </a:t>
            </a:r>
            <a:r>
              <a:rPr lang="es-ES_tradnl" dirty="0" smtClean="0"/>
              <a:t>Comité Directivo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Establecer claramente las pautas de funcionamiento y procedimientos del </a:t>
            </a:r>
            <a:r>
              <a:rPr lang="es-ES_tradnl" dirty="0" smtClean="0"/>
              <a:t>Comité Directivo y de los técnicos de apoyo al Comité</a:t>
            </a:r>
            <a:endParaRPr lang="es-ES_tradnl" dirty="0" smtClean="0"/>
          </a:p>
        </p:txBody>
      </p:sp>
      <p:sp>
        <p:nvSpPr>
          <p:cNvPr id="1229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4FF6D3-D813-493B-B3CC-BE36E50F52E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9632" y="633190"/>
            <a:ext cx="6934200" cy="563562"/>
          </a:xfrm>
        </p:spPr>
        <p:txBody>
          <a:bodyPr>
            <a:noAutofit/>
          </a:bodyPr>
          <a:lstStyle/>
          <a:p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Recomendaciones/conclusiones </a:t>
            </a: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principales </a:t>
            </a:r>
            <a:b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a implementación</a:t>
            </a:r>
            <a:endParaRPr lang="es-ES_tradnl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Content Placeholder 12"/>
          <p:cNvSpPr>
            <a:spLocks noGrp="1"/>
          </p:cNvSpPr>
          <p:nvPr>
            <p:ph idx="1"/>
          </p:nvPr>
        </p:nvSpPr>
        <p:spPr bwMode="auto">
          <a:xfrm>
            <a:off x="1295400" y="2060848"/>
            <a:ext cx="7391400" cy="4065315"/>
          </a:xfrm>
        </p:spPr>
        <p:txBody>
          <a:bodyPr>
            <a:normAutofit/>
          </a:bodyPr>
          <a:lstStyle/>
          <a:p>
            <a:r>
              <a:rPr lang="es-ES_tradnl" dirty="0" smtClean="0"/>
              <a:t>Flexibilidad en </a:t>
            </a:r>
            <a:r>
              <a:rPr lang="es-ES_tradnl" dirty="0" smtClean="0"/>
              <a:t>el </a:t>
            </a:r>
            <a:r>
              <a:rPr lang="es-ES_tradnl" dirty="0" smtClean="0"/>
              <a:t>orden de </a:t>
            </a:r>
            <a:r>
              <a:rPr lang="es-ES_tradnl" dirty="0" smtClean="0"/>
              <a:t>la metodología del PNUMA</a:t>
            </a:r>
            <a:r>
              <a:rPr lang="es-ES_tradnl" dirty="0" smtClean="0"/>
              <a:t> </a:t>
            </a:r>
            <a:r>
              <a:rPr lang="es-ES_tradnl" dirty="0" smtClean="0"/>
              <a:t>y </a:t>
            </a:r>
            <a:r>
              <a:rPr lang="es-ES_tradnl" dirty="0" smtClean="0"/>
              <a:t>en las modalidades de su implementación 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Revisión de </a:t>
            </a:r>
            <a:r>
              <a:rPr lang="es-ES_tradnl" dirty="0" smtClean="0"/>
              <a:t>los plazos</a:t>
            </a:r>
          </a:p>
          <a:p>
            <a:r>
              <a:rPr lang="es-ES_tradnl" dirty="0" smtClean="0"/>
              <a:t>Seguimiento de técnicos </a:t>
            </a:r>
            <a:r>
              <a:rPr lang="es-ES_tradnl" dirty="0" smtClean="0"/>
              <a:t>del </a:t>
            </a:r>
            <a:r>
              <a:rPr lang="es-ES_tradnl" dirty="0" smtClean="0"/>
              <a:t>PNUMA y  de los otros países piloto</a:t>
            </a:r>
            <a:endParaRPr lang="es-ES_tradnl" dirty="0" smtClean="0"/>
          </a:p>
        </p:txBody>
      </p:sp>
      <p:sp>
        <p:nvSpPr>
          <p:cNvPr id="1331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048CD8-48CF-46FB-9EF8-B4429FCB01B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9632" y="777206"/>
            <a:ext cx="6934200" cy="563562"/>
          </a:xfrm>
        </p:spPr>
        <p:txBody>
          <a:bodyPr>
            <a:noAutofit/>
          </a:bodyPr>
          <a:lstStyle/>
          <a:p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Recomendaciones/conclusiones </a:t>
            </a: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principales</a:t>
            </a:r>
            <a:b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s-ES_tradnl" sz="3200" b="1" dirty="0" smtClean="0">
                <a:solidFill>
                  <a:schemeClr val="accent6">
                    <a:lumMod val="50000"/>
                  </a:schemeClr>
                </a:solidFill>
              </a:rPr>
              <a:t>Enfoque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 bwMode="auto">
          <a:xfrm>
            <a:off x="1295400" y="2132856"/>
            <a:ext cx="7391400" cy="3993307"/>
          </a:xfrm>
        </p:spPr>
        <p:txBody>
          <a:bodyPr/>
          <a:lstStyle/>
          <a:p>
            <a:pPr eaLnBrk="1" hangingPunct="1"/>
            <a:r>
              <a:rPr lang="es-ES_tradnl" dirty="0" smtClean="0"/>
              <a:t>Disponibilidad de mayor información metodológica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Mayor relación entre los pasos</a:t>
            </a:r>
          </a:p>
          <a:p>
            <a:r>
              <a:rPr lang="es-ES_tradnl" dirty="0" smtClean="0"/>
              <a:t>Material de formación mejor </a:t>
            </a:r>
            <a:r>
              <a:rPr lang="es-ES_tradnl" dirty="0" smtClean="0"/>
              <a:t>adaptado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Necesidad de </a:t>
            </a:r>
            <a:r>
              <a:rPr lang="es-ES_tradnl" dirty="0" smtClean="0"/>
              <a:t>formación a diferentes </a:t>
            </a:r>
            <a:r>
              <a:rPr lang="es-ES_tradnl" dirty="0" smtClean="0"/>
              <a:t>niveles</a:t>
            </a:r>
            <a:endParaRPr lang="es-ES_tradnl" dirty="0" smtClean="0"/>
          </a:p>
        </p:txBody>
      </p:sp>
      <p:sp>
        <p:nvSpPr>
          <p:cNvPr id="1434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CA1C0-FE51-4AC1-A836-07974FD94699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515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Los socios institucionales del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PNUMA: OEA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43000"/>
            <a:ext cx="8496944" cy="466226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Participación </a:t>
            </a:r>
            <a:r>
              <a:rPr lang="es-MX" sz="2400" dirty="0" smtClean="0"/>
              <a:t>en </a:t>
            </a:r>
            <a:r>
              <a:rPr lang="es-MX" sz="2400" dirty="0" smtClean="0"/>
              <a:t> respectivas reuniones y talleres con las diferentes contrapartes institucionales</a:t>
            </a:r>
          </a:p>
          <a:p>
            <a:r>
              <a:rPr lang="es-MX" sz="2400" dirty="0" smtClean="0"/>
              <a:t>Participación </a:t>
            </a:r>
            <a:r>
              <a:rPr lang="es-MX" sz="2400" dirty="0" smtClean="0"/>
              <a:t>en el grupo de trabajo sobre </a:t>
            </a:r>
            <a:r>
              <a:rPr lang="es-MX" sz="2400" dirty="0" smtClean="0"/>
              <a:t>Compras Publicas Sostenible</a:t>
            </a:r>
          </a:p>
          <a:p>
            <a:r>
              <a:rPr lang="es-MX" sz="2400" dirty="0" smtClean="0"/>
              <a:t>Coordinación en la preparación de bases de datos sobre la situación de las compras gubernamentales en la región </a:t>
            </a:r>
            <a:endParaRPr lang="es-MX" sz="2400" dirty="0" smtClean="0"/>
          </a:p>
          <a:p>
            <a:r>
              <a:rPr lang="es-MX" sz="2400" dirty="0" smtClean="0"/>
              <a:t>Colaboración </a:t>
            </a:r>
            <a:r>
              <a:rPr lang="es-MX" sz="2400" dirty="0" smtClean="0"/>
              <a:t>en el desarrollo de herramientas de </a:t>
            </a:r>
            <a:r>
              <a:rPr lang="es-MX" sz="2400" dirty="0" smtClean="0"/>
              <a:t>capacitación</a:t>
            </a:r>
            <a:endParaRPr lang="es-MX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247848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UNOPS colabora con el PNUMA 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950295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Desarrollo </a:t>
            </a:r>
            <a:r>
              <a:rPr lang="es-ES" sz="2400" b="1" dirty="0"/>
              <a:t>de herramientas </a:t>
            </a:r>
            <a:r>
              <a:rPr lang="es-ES" sz="2400" dirty="0"/>
              <a:t>- </a:t>
            </a:r>
            <a:r>
              <a:rPr lang="es-ES" sz="2400" dirty="0" smtClean="0"/>
              <a:t>Directrices </a:t>
            </a:r>
            <a:r>
              <a:rPr lang="es-ES" sz="2400" dirty="0"/>
              <a:t>para la adquisición sostenible de productos y la preparación de términos de referencia</a:t>
            </a:r>
          </a:p>
          <a:p>
            <a:r>
              <a:rPr lang="es-ES" sz="2400" b="1" dirty="0"/>
              <a:t>Publicaciones temáticas </a:t>
            </a:r>
            <a:r>
              <a:rPr lang="es-ES" sz="2400" dirty="0"/>
              <a:t>- </a:t>
            </a:r>
            <a:r>
              <a:rPr lang="es-ES" sz="2400" dirty="0" smtClean="0"/>
              <a:t>Guía </a:t>
            </a:r>
            <a:r>
              <a:rPr lang="es-ES" sz="2400" dirty="0"/>
              <a:t>sobre Etiquetas Ambientales para los compradores de las Naciones Unidas </a:t>
            </a:r>
          </a:p>
          <a:p>
            <a:r>
              <a:rPr lang="es-ES" sz="2400" dirty="0" smtClean="0"/>
              <a:t> </a:t>
            </a:r>
            <a:r>
              <a:rPr lang="es-ES" sz="2400" b="1" dirty="0" smtClean="0"/>
              <a:t>Desarrollo de materiales de orientación </a:t>
            </a:r>
            <a:r>
              <a:rPr lang="es-ES" sz="2400" dirty="0" smtClean="0"/>
              <a:t>- con herramientas como el Manual de Adquisiciones Sostenibles de las Naciones Unidas </a:t>
            </a:r>
          </a:p>
          <a:p>
            <a:r>
              <a:rPr lang="es-ES" sz="2400" b="1" dirty="0" smtClean="0"/>
              <a:t>Sensibilización </a:t>
            </a:r>
            <a:r>
              <a:rPr lang="es-ES" sz="2400" dirty="0"/>
              <a:t>- utilizando el Suplemento sobre Adquisiciones Sostenibles </a:t>
            </a:r>
          </a:p>
          <a:p>
            <a:r>
              <a:rPr lang="es-ES" sz="2400" b="1" dirty="0"/>
              <a:t> </a:t>
            </a:r>
            <a:r>
              <a:rPr lang="es-ES" sz="2400" b="1" dirty="0" smtClean="0"/>
              <a:t>Materiales </a:t>
            </a:r>
            <a:r>
              <a:rPr lang="es-ES" sz="2400" b="1" dirty="0"/>
              <a:t>de formación </a:t>
            </a:r>
            <a:r>
              <a:rPr lang="es-ES" sz="2400" dirty="0"/>
              <a:t>- </a:t>
            </a:r>
            <a:r>
              <a:rPr lang="es-ES" sz="2400" dirty="0" smtClean="0"/>
              <a:t>curso </a:t>
            </a:r>
            <a:r>
              <a:rPr lang="es-ES" sz="2400" dirty="0"/>
              <a:t>sobre adquisiciones sostenibles para el personal de las Naciones Unidas  </a:t>
            </a:r>
          </a:p>
          <a:p>
            <a:pPr>
              <a:buNone/>
            </a:pPr>
            <a:r>
              <a:rPr lang="es-ES" sz="2000" b="1" dirty="0"/>
              <a:t>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UNOPS colabora con el PNUMA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17848"/>
            <a:ext cx="843528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PA" sz="2800" b="1" dirty="0" smtClean="0"/>
              <a:t>Servicios conjuntos</a:t>
            </a:r>
          </a:p>
          <a:p>
            <a:pPr>
              <a:buNone/>
            </a:pPr>
            <a:endParaRPr lang="es-PA" sz="2800" b="1" dirty="0" smtClean="0"/>
          </a:p>
          <a:p>
            <a:r>
              <a:rPr lang="es-PA" sz="2400" dirty="0" smtClean="0"/>
              <a:t>Fortalecimiento del contexto legal e institucional para la incorporación de la sostenibilidad en las adquisiciones públicas, incluyendo el desarrollo de capacidades de los especialistas en compras </a:t>
            </a:r>
            <a:endParaRPr lang="es-ES" sz="2400" dirty="0" smtClean="0"/>
          </a:p>
          <a:p>
            <a:r>
              <a:rPr lang="es-PA" sz="2400" dirty="0" smtClean="0"/>
              <a:t>Asistencia en la definición de requisitos para la identificación de bienes y servicios </a:t>
            </a:r>
            <a:r>
              <a:rPr lang="es-PA" sz="2400" dirty="0" smtClean="0"/>
              <a:t>sostenibles</a:t>
            </a:r>
            <a:endParaRPr lang="es-E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38584"/>
            <a:ext cx="18573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Perspectivas a nivel regional   I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323528" y="1143000"/>
            <a:ext cx="8352928" cy="3294111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Adaptar las herramientas de trabajo a las necesidades y experiencias desarrolladas por la región;</a:t>
            </a:r>
          </a:p>
          <a:p>
            <a:r>
              <a:rPr lang="es-MX" dirty="0" smtClean="0"/>
              <a:t>Diseminar  las practicas positivas en la región para estimular las compras publicas sostenibles;</a:t>
            </a:r>
          </a:p>
          <a:p>
            <a:r>
              <a:rPr lang="es-MX" dirty="0" smtClean="0"/>
              <a:t>Extender el proyecto a nuevos países interesados, con el apoyo de los socios institucionales;</a:t>
            </a:r>
          </a:p>
          <a:p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20608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492152" y="22132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2171700" cy="14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Perspectivas a nivel regional  II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323528" y="1143001"/>
            <a:ext cx="8424936" cy="4518247"/>
          </a:xfrm>
        </p:spPr>
        <p:txBody>
          <a:bodyPr>
            <a:normAutofit/>
          </a:bodyPr>
          <a:lstStyle/>
          <a:p>
            <a:r>
              <a:rPr lang="es-MX" sz="2600" dirty="0" smtClean="0"/>
              <a:t>Promover el desarrollo de herramientas que fortalezcan la </a:t>
            </a:r>
            <a:r>
              <a:rPr lang="es-MX" sz="2600" u="sng" dirty="0" smtClean="0"/>
              <a:t>implementación </a:t>
            </a:r>
            <a:r>
              <a:rPr lang="es-MX" sz="2600" dirty="0" smtClean="0"/>
              <a:t>de las CPS</a:t>
            </a:r>
            <a:r>
              <a:rPr lang="es-MX" sz="2600" dirty="0" smtClean="0"/>
              <a:t>;</a:t>
            </a:r>
          </a:p>
          <a:p>
            <a:r>
              <a:rPr lang="es-MX" sz="2600" dirty="0" smtClean="0"/>
              <a:t>Preparación de requerimientos para bienes y servicios sostenibles; </a:t>
            </a:r>
            <a:endParaRPr lang="es-MX" sz="2600" dirty="0" smtClean="0"/>
          </a:p>
          <a:p>
            <a:r>
              <a:rPr lang="es-MX" sz="2600" dirty="0" smtClean="0"/>
              <a:t>Fortalecer las capacidades del sector privado para que pueda responder a las necesidades de sostenibilidad del </a:t>
            </a:r>
            <a:r>
              <a:rPr lang="es-MX" sz="2600" dirty="0" smtClean="0"/>
              <a:t>mercado;</a:t>
            </a:r>
          </a:p>
          <a:p>
            <a:r>
              <a:rPr lang="es-MX" sz="2600" dirty="0" smtClean="0"/>
              <a:t>Compras publicas sostenibles: tema critico en las discusiones de la </a:t>
            </a:r>
            <a:r>
              <a:rPr lang="es-MX" sz="2600" b="1" dirty="0" smtClean="0"/>
              <a:t>Conferencia de Rio+20 </a:t>
            </a:r>
            <a:r>
              <a:rPr lang="es-MX" sz="2600" dirty="0" smtClean="0"/>
              <a:t>como contribución a la transición hacia una economía verde.</a:t>
            </a:r>
            <a:endParaRPr lang="es-MX" sz="2600" dirty="0" smtClean="0"/>
          </a:p>
          <a:p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20608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492152" y="22132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4340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Arial" charset="0"/>
              <a:buNone/>
            </a:pPr>
            <a:r>
              <a:rPr lang="es-ES_tradnl" sz="4400" b="1" dirty="0" smtClean="0"/>
              <a:t>CONTACTO</a:t>
            </a:r>
          </a:p>
          <a:p>
            <a:pPr algn="ctr">
              <a:buFont typeface="Arial" charset="0"/>
              <a:buNone/>
            </a:pPr>
            <a:endParaRPr lang="es-ES_tradnl" dirty="0" smtClean="0"/>
          </a:p>
          <a:p>
            <a:pPr algn="ctr">
              <a:buFont typeface="Arial" charset="0"/>
              <a:buNone/>
            </a:pPr>
            <a:r>
              <a:rPr lang="es-ES_tradnl" dirty="0" smtClean="0"/>
              <a:t>Elisa </a:t>
            </a:r>
            <a:r>
              <a:rPr lang="es-ES_tradnl" dirty="0" smtClean="0"/>
              <a:t>Tonda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PNUMA/ORPLAC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Oficial de Programa – Eficiencia de Recursos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Consumo y Producción Sostenibles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E-mail </a:t>
            </a:r>
            <a:r>
              <a:rPr lang="es-ES_tradnl" dirty="0" smtClean="0"/>
              <a:t>: elisa.tonda@unep.org</a:t>
            </a:r>
            <a:endParaRPr lang="es-ES_tradnl" dirty="0" smtClean="0"/>
          </a:p>
          <a:p>
            <a:pPr>
              <a:buFont typeface="Arial" charset="0"/>
              <a:buNone/>
            </a:pPr>
            <a:endParaRPr lang="es-ES_tradnl" dirty="0" smtClean="0"/>
          </a:p>
          <a:p>
            <a:pPr>
              <a:buFont typeface="Arial" charset="0"/>
              <a:buNone/>
            </a:pPr>
            <a:endParaRPr lang="es-ES_tradnl" dirty="0" smtClean="0"/>
          </a:p>
          <a:p>
            <a:pPr>
              <a:buFont typeface="Arial" charset="0"/>
              <a:buNone/>
            </a:pPr>
            <a:r>
              <a:rPr lang="es-ES_tradnl" dirty="0" smtClean="0"/>
              <a:t>Sitios relevantes:</a:t>
            </a:r>
          </a:p>
          <a:p>
            <a:pPr>
              <a:buFont typeface="Arial" charset="0"/>
              <a:buNone/>
            </a:pPr>
            <a:r>
              <a:rPr lang="es-ES_tradnl" dirty="0" smtClean="0">
                <a:hlinkClick r:id="rId2"/>
              </a:rPr>
              <a:t>www.pnuma.org</a:t>
            </a:r>
            <a:r>
              <a:rPr lang="es-ES_tradnl" dirty="0" smtClean="0"/>
              <a:t> – </a:t>
            </a:r>
            <a:r>
              <a:rPr lang="es-ES_tradnl" dirty="0" smtClean="0">
                <a:hlinkClick r:id="rId3"/>
              </a:rPr>
              <a:t>www.unep.org</a:t>
            </a:r>
            <a:r>
              <a:rPr lang="es-ES_tradnl" dirty="0" smtClean="0"/>
              <a:t> – </a:t>
            </a:r>
            <a:r>
              <a:rPr lang="es-ES_tradnl" dirty="0" smtClean="0">
                <a:hlinkClick r:id="rId4"/>
              </a:rPr>
              <a:t>www.unep.fr/scp</a:t>
            </a:r>
            <a:r>
              <a:rPr lang="es-ES_tradnl" dirty="0" smtClean="0"/>
              <a:t> </a:t>
            </a:r>
          </a:p>
          <a:p>
            <a:pPr>
              <a:buFont typeface="Arial" charset="0"/>
              <a:buNone/>
            </a:pPr>
            <a:r>
              <a:rPr lang="es-ES_tradnl" dirty="0" smtClean="0">
                <a:hlinkClick r:id="rId5"/>
              </a:rPr>
              <a:t>www.redpycs.net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La Implementación de las CPS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85800"/>
            <a:ext cx="8712968" cy="43434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Los gobiernos son consumidores importantes de bienes y servicios;</a:t>
            </a:r>
          </a:p>
          <a:p>
            <a:r>
              <a:rPr lang="es-ES" sz="2400" dirty="0" smtClean="0"/>
              <a:t>Con su poder adquisitivo, representan aproximadamente  del </a:t>
            </a:r>
            <a:r>
              <a:rPr lang="es-ES" sz="2400" dirty="0" smtClean="0"/>
              <a:t>8</a:t>
            </a:r>
            <a:r>
              <a:rPr lang="es-ES" sz="2400" dirty="0" smtClean="0"/>
              <a:t>% </a:t>
            </a:r>
            <a:r>
              <a:rPr lang="es-ES" sz="2400" dirty="0" smtClean="0"/>
              <a:t>al </a:t>
            </a:r>
            <a:r>
              <a:rPr lang="es-ES" sz="2400" dirty="0" smtClean="0"/>
              <a:t>30</a:t>
            </a:r>
            <a:r>
              <a:rPr lang="es-ES" sz="2400" dirty="0" smtClean="0"/>
              <a:t>% </a:t>
            </a:r>
            <a:r>
              <a:rPr lang="es-ES" sz="2400" dirty="0" smtClean="0"/>
              <a:t>del </a:t>
            </a:r>
            <a:r>
              <a:rPr lang="es-ES" sz="2400" dirty="0" smtClean="0"/>
              <a:t>GDP;</a:t>
            </a:r>
            <a:endParaRPr lang="es-ES" sz="2400" dirty="0" smtClean="0"/>
          </a:p>
          <a:p>
            <a:r>
              <a:rPr lang="es-ES" sz="2400" dirty="0" smtClean="0"/>
              <a:t>Las CPS son una herramienta que puede tener un impacto más directo que la legislación  y la regulación social o ambiental, y aún más que las políticas fiscales (</a:t>
            </a:r>
            <a:r>
              <a:rPr lang="es-ES" sz="2400" dirty="0" err="1" smtClean="0"/>
              <a:t>e.g.</a:t>
            </a:r>
            <a:r>
              <a:rPr lang="es-ES" sz="2400" dirty="0" smtClean="0"/>
              <a:t> multas, eco-</a:t>
            </a:r>
            <a:r>
              <a:rPr lang="es-ES" sz="2400" dirty="0" err="1" smtClean="0"/>
              <a:t>taxes</a:t>
            </a:r>
            <a:r>
              <a:rPr lang="es-ES" sz="2400" dirty="0" smtClean="0"/>
              <a:t>);</a:t>
            </a:r>
          </a:p>
          <a:p>
            <a:r>
              <a:rPr lang="es-ES" sz="2400" dirty="0" smtClean="0"/>
              <a:t>Las CPS pueden estimular el desarrollo de un mercado de productos y servicios sostenibles. </a:t>
            </a:r>
            <a:endParaRPr lang="es-E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288" y="4221088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Objetivo del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Programa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de CPS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 smtClean="0"/>
              <a:t>Conocer  el contexto legal y del mercado de los países para promover la sostenibilidad de los bienes y servicios a través de las compras gubernamentales;</a:t>
            </a:r>
          </a:p>
          <a:p>
            <a:r>
              <a:rPr lang="es-ES" sz="2800" dirty="0" smtClean="0"/>
              <a:t>Apoyar el desarrollo y la aplicación de las políticas nacionales de CPS a través del enfoque de la MTF en CPS;</a:t>
            </a:r>
          </a:p>
          <a:p>
            <a:r>
              <a:rPr lang="es-ES" sz="2800" dirty="0" smtClean="0"/>
              <a:t>Ayudar a los países en desarrollo a abordar las cuestiones ambientales, económicas y sociales a través de sus actividades de compras públicas.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824" y="40466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Compras Publicas Sostenibles en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los foros regionales e internacionales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088232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Foro de Ministros de Ambiente de </a:t>
            </a:r>
            <a:r>
              <a:rPr lang="es-ES" sz="2800" b="1" dirty="0" smtClean="0"/>
              <a:t>ALC</a:t>
            </a:r>
          </a:p>
          <a:p>
            <a:pPr>
              <a:buNone/>
            </a:pPr>
            <a:r>
              <a:rPr lang="es-ES" sz="2800" b="1" dirty="0" smtClean="0"/>
              <a:t>	</a:t>
            </a:r>
            <a:r>
              <a:rPr lang="es-ES" sz="2800" dirty="0" smtClean="0"/>
              <a:t>Identificación de las prioridades comunes a todos los países de la región en la agenda de consumo y producción sostenibles. </a:t>
            </a:r>
            <a:endParaRPr lang="es-ES" sz="2800" dirty="0" smtClean="0"/>
          </a:p>
        </p:txBody>
      </p:sp>
      <p:pic>
        <p:nvPicPr>
          <p:cNvPr id="4" name="Picture 2" descr="C:\Documents and Settings\etonda\Escritorio\Imagen 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2880320" cy="192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824" y="40466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Compras Publicas Sostenibles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en los foros regionales e internacionales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2952328"/>
          </a:xfrm>
        </p:spPr>
        <p:txBody>
          <a:bodyPr>
            <a:normAutofit fontScale="85000" lnSpcReduction="10000"/>
          </a:bodyPr>
          <a:lstStyle/>
          <a:p>
            <a:r>
              <a:rPr lang="es-ES" sz="2800" dirty="0" smtClean="0"/>
              <a:t>Consejo de Expertos en Consumo y Producción Sostenibles de la región</a:t>
            </a:r>
          </a:p>
          <a:p>
            <a:r>
              <a:rPr lang="es-MX" sz="2800" dirty="0" smtClean="0"/>
              <a:t>4 prioridades regionales, una de las cuales es </a:t>
            </a:r>
            <a:r>
              <a:rPr lang="es-MX" sz="2800" dirty="0" smtClean="0"/>
              <a:t>Compras Publicas Sostenib</a:t>
            </a:r>
            <a:r>
              <a:rPr lang="es-MX" sz="2800" dirty="0" smtClean="0"/>
              <a:t>les</a:t>
            </a:r>
            <a:endParaRPr lang="es-ES" sz="2800" dirty="0" smtClean="0"/>
          </a:p>
          <a:p>
            <a:r>
              <a:rPr lang="es-ES" sz="2800" dirty="0" smtClean="0"/>
              <a:t>Fortalecimiento de políticas y programas nacionales, que incluyen </a:t>
            </a:r>
            <a:r>
              <a:rPr lang="es-ES" sz="2800" dirty="0" smtClean="0"/>
              <a:t>Compras Publicas Sostenibles </a:t>
            </a:r>
            <a:r>
              <a:rPr lang="es-ES" sz="2800" dirty="0" smtClean="0"/>
              <a:t>entre sus prioridades</a:t>
            </a:r>
          </a:p>
          <a:p>
            <a:r>
              <a:rPr lang="es-ES" sz="2800" dirty="0" smtClean="0"/>
              <a:t>Aplicación de practicas de producción sostenibles en las Pymes en respuesta a necesidades del mercado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906" y="4293096"/>
            <a:ext cx="2135094" cy="187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515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Iniciativas nacionales y sub-regionales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320480"/>
          </a:xfrm>
        </p:spPr>
        <p:txBody>
          <a:bodyPr>
            <a:noAutofit/>
          </a:bodyPr>
          <a:lstStyle/>
          <a:p>
            <a:pPr lvl="0"/>
            <a:r>
              <a:rPr lang="es-MX" sz="2400" dirty="0" smtClean="0"/>
              <a:t>Proyecto piloto como contribución a las prioridades comunes para la región en el área de Consumo y Producción Sostenibles, identificadas por los Ministros de Ambiente de la región (Abril 2010)</a:t>
            </a:r>
          </a:p>
          <a:p>
            <a:pPr lvl="0"/>
            <a:r>
              <a:rPr lang="es-MX" sz="2400" dirty="0" smtClean="0"/>
              <a:t>Apoyo en la implementación a través de instituciones sub-regionales (por ejemplo CCAD y su política regional de Compras Publicas Sostenibles, Mercosur y el estudio de comunicación de CPS a nivel de la región)</a:t>
            </a:r>
            <a:endParaRPr lang="es-ES" sz="2400" dirty="0" smtClean="0"/>
          </a:p>
          <a:p>
            <a:pPr lvl="0"/>
            <a:r>
              <a:rPr lang="es-MX" sz="2400" dirty="0" smtClean="0"/>
              <a:t>Oportunidades de dialogo y cooperación Sur-Sur en el marco de los proyectos piloto y a través de los socios de la región 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515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Proyectos  y otras fuentes de información 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752528"/>
          </a:xfrm>
        </p:spPr>
        <p:txBody>
          <a:bodyPr>
            <a:noAutofit/>
          </a:bodyPr>
          <a:lstStyle/>
          <a:p>
            <a:r>
              <a:rPr lang="es-MX" sz="2400" dirty="0" smtClean="0"/>
              <a:t>Fortalecimiento de las capacidades de los expertos de la región en la implementación de metodologías de Compras Publicas Sostenibles</a:t>
            </a:r>
            <a:endParaRPr lang="es-ES" sz="2400" dirty="0" smtClean="0"/>
          </a:p>
          <a:p>
            <a:pPr lvl="0"/>
            <a:r>
              <a:rPr lang="es-MX" sz="2400" dirty="0" smtClean="0"/>
              <a:t>Diseminación de información sobre los proyectos a través de la sección privada de la plataforma RedPyCS – Escritorio Virtual</a:t>
            </a:r>
          </a:p>
          <a:p>
            <a:pPr lvl="0"/>
            <a:r>
              <a:rPr lang="es-MX" sz="2400" dirty="0" smtClean="0"/>
              <a:t>Creación de interés en nuevas herramientas relacionadas (por ej. Eco-etiquetado)</a:t>
            </a:r>
            <a:endParaRPr lang="es-ES" sz="2400" dirty="0" smtClean="0"/>
          </a:p>
        </p:txBody>
      </p:sp>
      <p:pic>
        <p:nvPicPr>
          <p:cNvPr id="4" name="Picture 4" descr="íconos_carritocompr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1439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A" sz="3200" b="1" dirty="0" smtClean="0">
                <a:solidFill>
                  <a:schemeClr val="accent6">
                    <a:lumMod val="50000"/>
                  </a:schemeClr>
                </a:solidFill>
              </a:rPr>
              <a:t>Modalidad </a:t>
            </a:r>
            <a:r>
              <a:rPr lang="es-PA" sz="3200" b="1" dirty="0" smtClean="0">
                <a:solidFill>
                  <a:schemeClr val="accent6">
                    <a:lumMod val="50000"/>
                  </a:schemeClr>
                </a:solidFill>
              </a:rPr>
              <a:t>de trabajo del PNUMA</a:t>
            </a:r>
            <a:endParaRPr lang="es-PA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9156" y="1484784"/>
            <a:ext cx="4827100" cy="42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9"/>
          <p:cNvSpPr txBox="1">
            <a:spLocks/>
          </p:cNvSpPr>
          <p:nvPr/>
        </p:nvSpPr>
        <p:spPr>
          <a:xfrm>
            <a:off x="2627784" y="1031776"/>
            <a:ext cx="3733800" cy="381000"/>
          </a:xfrm>
          <a:prstGeom prst="roundRect">
            <a:avLst/>
          </a:prstGeo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Enfoque del GTM EN CPS</a:t>
            </a:r>
            <a:endParaRPr kumimoji="0" lang="es-CO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Avances en la implementación regional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709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809</Words>
  <Application>Microsoft Office PowerPoint</Application>
  <PresentationFormat>On-screen Show (4:3)</PresentationFormat>
  <Paragraphs>91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Photo Editor Photo</vt:lpstr>
      <vt:lpstr>Slide 1</vt:lpstr>
      <vt:lpstr>La Implementación de las CPS</vt:lpstr>
      <vt:lpstr>Objetivo del Programa de CPS</vt:lpstr>
      <vt:lpstr>Compras Publicas Sostenibles en los foros regionales e internacionales</vt:lpstr>
      <vt:lpstr>Compras Publicas Sostenibles en los foros regionales e internacionales</vt:lpstr>
      <vt:lpstr>Iniciativas nacionales y sub-regionales</vt:lpstr>
      <vt:lpstr>Proyectos  y otras fuentes de información </vt:lpstr>
      <vt:lpstr>Modalidad de trabajo del PNUMA</vt:lpstr>
      <vt:lpstr>Avances en la implementación regional</vt:lpstr>
      <vt:lpstr>Recomendaciones/conclusiones principales  Marco institucional</vt:lpstr>
      <vt:lpstr>Recomendaciones/conclusiones principales  La implementación</vt:lpstr>
      <vt:lpstr>Recomendaciones/conclusiones principales El Enfoque</vt:lpstr>
      <vt:lpstr>Los socios institucionales del PNUMA: OEA</vt:lpstr>
      <vt:lpstr>  UNOPS colabora con el PNUMA </vt:lpstr>
      <vt:lpstr>  UNOPS colabora con el PNUMA</vt:lpstr>
      <vt:lpstr>Perspectivas a nivel regional   I</vt:lpstr>
      <vt:lpstr>Perspectivas a nivel regional  II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¿CUÁLES SON LOS PRINCIPIOS DEL ENFOQUE DEL GRUPO DE TRABAJO DE MARRAKECH SOBRE SPP?</dc:title>
  <dc:creator>cenmanuel</dc:creator>
  <cp:lastModifiedBy>etonda</cp:lastModifiedBy>
  <cp:revision>32</cp:revision>
  <dcterms:created xsi:type="dcterms:W3CDTF">2010-10-08T14:15:05Z</dcterms:created>
  <dcterms:modified xsi:type="dcterms:W3CDTF">2011-10-16T20:03:58Z</dcterms:modified>
</cp:coreProperties>
</file>